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294" r:id="rId3"/>
    <p:sldId id="257" r:id="rId4"/>
    <p:sldId id="287" r:id="rId5"/>
    <p:sldId id="262" r:id="rId6"/>
    <p:sldId id="286" r:id="rId7"/>
    <p:sldId id="291" r:id="rId8"/>
    <p:sldId id="295" r:id="rId9"/>
    <p:sldId id="292" r:id="rId10"/>
    <p:sldId id="258" r:id="rId11"/>
    <p:sldId id="259" r:id="rId12"/>
    <p:sldId id="260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CAS</a:t>
            </a:r>
            <a:br>
              <a:rPr lang="en-US" sz="8000" dirty="0"/>
            </a:br>
            <a:r>
              <a:rPr lang="en-US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Creativity, activity, service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749071"/>
            <a:ext cx="5411787" cy="33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0"/>
            <a:ext cx="4924426" cy="1139253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Managebac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975549" cy="6159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You will keep track of your CAS progress in </a:t>
            </a:r>
            <a:r>
              <a:rPr lang="en-US" sz="2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Managebac</a:t>
            </a: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*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You will reflect on experiences 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at </a:t>
            </a: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significant moments 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throughout </a:t>
            </a: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CAS.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You 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will demonstrate achievement of the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7 </a:t>
            </a: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learning outcomes </a:t>
            </a: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your reflections on </a:t>
            </a:r>
            <a:r>
              <a:rPr lang="en-US" sz="2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Managebac</a:t>
            </a: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21" y="1625601"/>
            <a:ext cx="6052453" cy="33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2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004341"/>
          </a:xfrm>
        </p:spPr>
        <p:txBody>
          <a:bodyPr>
            <a:normAutofit/>
          </a:bodyPr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876300"/>
            <a:ext cx="11112498" cy="5749352"/>
          </a:xfrm>
        </p:spPr>
        <p:txBody>
          <a:bodyPr>
            <a:normAutofit/>
          </a:bodyPr>
          <a:lstStyle/>
          <a:p>
            <a:r>
              <a:rPr lang="en-US" sz="2800" b="1" dirty="0"/>
              <a:t>LO 1- Identify own strengths and develop areas for growth</a:t>
            </a:r>
          </a:p>
          <a:p>
            <a:r>
              <a:rPr lang="en-US" sz="2800" b="1" dirty="0"/>
              <a:t>LO 2- Demonstrate that challenges have been undertaken, developing new skills in the process 	</a:t>
            </a:r>
          </a:p>
          <a:p>
            <a:r>
              <a:rPr lang="en-US" sz="2800" b="1" dirty="0"/>
              <a:t>LO 3- Demonstrate how to initiate and plan a CAS experience</a:t>
            </a:r>
          </a:p>
          <a:p>
            <a:r>
              <a:rPr lang="en-US" sz="2800" b="1" dirty="0"/>
              <a:t>LO 4- Show commitment to and perseverance in CAS experiences </a:t>
            </a:r>
            <a:r>
              <a:rPr lang="en-US" sz="2800" dirty="0"/>
              <a:t>	</a:t>
            </a:r>
          </a:p>
          <a:p>
            <a:r>
              <a:rPr lang="en-US" sz="2800" b="1" dirty="0"/>
              <a:t>LO 5- Demonstrate the skills and recognize the benefits of working </a:t>
            </a:r>
            <a:r>
              <a:rPr lang="en-US" sz="2800" b="1" dirty="0" smtClean="0"/>
              <a:t>collaboratively </a:t>
            </a:r>
            <a:r>
              <a:rPr lang="en-US" sz="2800" dirty="0"/>
              <a:t>	</a:t>
            </a:r>
          </a:p>
          <a:p>
            <a:r>
              <a:rPr lang="en-US" sz="2800" b="1" dirty="0"/>
              <a:t>LO 6- Demonstrate engagement with issues of global significance </a:t>
            </a:r>
            <a:r>
              <a:rPr lang="en-US" sz="2800" dirty="0"/>
              <a:t>	</a:t>
            </a:r>
          </a:p>
          <a:p>
            <a:r>
              <a:rPr lang="en-US" sz="2800" b="1" dirty="0"/>
              <a:t>LO 7- Recognize and consider the ethics of choices and actions </a:t>
            </a:r>
            <a:r>
              <a:rPr lang="en-US" sz="2800" dirty="0"/>
              <a:t>(use CAS experiences to understand the ethical systems explored in TOK.)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74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10131425" cy="1143000"/>
          </a:xfrm>
        </p:spPr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11874499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Students must </a:t>
            </a:r>
            <a:r>
              <a:rPr lang="en-US" sz="2800" dirty="0"/>
              <a:t>be involved in at least one CAS project during their CAS program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</a:t>
            </a:r>
            <a:r>
              <a:rPr lang="en-US" sz="2800" b="1" dirty="0" smtClean="0"/>
              <a:t> CAS project </a:t>
            </a:r>
            <a:r>
              <a:rPr lang="en-US" sz="2800" dirty="0" smtClean="0"/>
              <a:t>must be </a:t>
            </a:r>
            <a:r>
              <a:rPr lang="en-US" sz="2800" dirty="0"/>
              <a:t>at least one month’s </a:t>
            </a:r>
            <a:r>
              <a:rPr lang="en-US" sz="2800" dirty="0" smtClean="0"/>
              <a:t>duration.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primary purpose of the CAS project is to ensure participation in sustained collaboration. </a:t>
            </a:r>
          </a:p>
          <a:p>
            <a:r>
              <a:rPr lang="en-US" sz="2800" dirty="0" smtClean="0"/>
              <a:t>Individual </a:t>
            </a:r>
            <a:r>
              <a:rPr lang="en-US" sz="2800" dirty="0"/>
              <a:t>students identify one or more learning outcomes to further guide their role and responsibilities in the CAS </a:t>
            </a:r>
            <a:r>
              <a:rPr lang="en-US" sz="2800" dirty="0" smtClean="0"/>
              <a:t>project, and to reflect upon.</a:t>
            </a:r>
            <a:endParaRPr lang="en-US" sz="2800" dirty="0"/>
          </a:p>
          <a:p>
            <a:r>
              <a:rPr lang="en-US" sz="2800" dirty="0" smtClean="0"/>
              <a:t>The project </a:t>
            </a:r>
            <a:r>
              <a:rPr lang="en-US" sz="2800" dirty="0"/>
              <a:t>must challenge students to show initiative, demonstrate perseverance, and develop skills such as collaboration, problem-solving, and decision-making. </a:t>
            </a:r>
            <a:endParaRPr lang="en-US" sz="2800" dirty="0" smtClean="0"/>
          </a:p>
          <a:p>
            <a:r>
              <a:rPr lang="en-US" sz="2800" dirty="0" smtClean="0"/>
              <a:t>The project </a:t>
            </a:r>
            <a:r>
              <a:rPr lang="en-US" sz="2800" dirty="0"/>
              <a:t>can address any single strand of CAS, or combine two or all three strands.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12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850900"/>
          </a:xfrm>
        </p:spPr>
        <p:txBody>
          <a:bodyPr/>
          <a:lstStyle/>
          <a:p>
            <a:r>
              <a:rPr lang="en-US" dirty="0" smtClean="0"/>
              <a:t>CAS project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12192000" cy="6134099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Creativity: </a:t>
            </a:r>
            <a:r>
              <a:rPr lang="en-US" sz="2700" dirty="0" smtClean="0"/>
              <a:t>A student group plans, designs and creates a mural. </a:t>
            </a:r>
          </a:p>
          <a:p>
            <a:r>
              <a:rPr lang="en-US" sz="2700" b="1" dirty="0" smtClean="0"/>
              <a:t>Activity: </a:t>
            </a:r>
            <a:r>
              <a:rPr lang="en-US" sz="2700" dirty="0" smtClean="0"/>
              <a:t>Students organize and participate in a sports team including training sessions and matches against other teams. </a:t>
            </a:r>
          </a:p>
          <a:p>
            <a:r>
              <a:rPr lang="en-US" sz="2700" b="1" dirty="0" smtClean="0"/>
              <a:t>Service: </a:t>
            </a:r>
            <a:r>
              <a:rPr lang="en-US" sz="2700" dirty="0" smtClean="0"/>
              <a:t>Students set up a recycling program at school. (Is there a need on campus?)</a:t>
            </a:r>
          </a:p>
          <a:p>
            <a:r>
              <a:rPr lang="en-US" sz="2700" b="1" dirty="0" smtClean="0"/>
              <a:t>Creativity and activity: </a:t>
            </a:r>
            <a:r>
              <a:rPr lang="en-US" sz="2700" dirty="0" smtClean="0"/>
              <a:t>Students choreograph a routine for their marching band. </a:t>
            </a:r>
          </a:p>
          <a:p>
            <a:r>
              <a:rPr lang="en-US" sz="2700" b="1" dirty="0" smtClean="0"/>
              <a:t>Service and activity: </a:t>
            </a:r>
            <a:r>
              <a:rPr lang="en-US" sz="2700" dirty="0" smtClean="0"/>
              <a:t>Students plan and participate in the planting and maintenance of a garden with members of the local community. </a:t>
            </a:r>
          </a:p>
          <a:p>
            <a:r>
              <a:rPr lang="en-US" sz="2700" b="1" dirty="0" smtClean="0"/>
              <a:t>Service and creativity: </a:t>
            </a:r>
            <a:r>
              <a:rPr lang="en-US" sz="2700" dirty="0" smtClean="0"/>
              <a:t>Students identify that children at a local school need backpacks and subsequently design and make the backpacks out of recycled materials. </a:t>
            </a:r>
          </a:p>
          <a:p>
            <a:r>
              <a:rPr lang="en-US" sz="2700" b="1" dirty="0" smtClean="0"/>
              <a:t>Creativity, activity, and service: </a:t>
            </a:r>
            <a:r>
              <a:rPr lang="en-US" sz="2700" dirty="0" smtClean="0"/>
              <a:t>Students rehearse and perform a dance production for a community retirement home.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6" y="0"/>
            <a:ext cx="9893300" cy="74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creativity, activity, service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025900"/>
          </a:xfrm>
        </p:spPr>
        <p:txBody>
          <a:bodyPr/>
          <a:lstStyle/>
          <a:p>
            <a:r>
              <a:rPr lang="en-US" sz="2800" b="1" dirty="0" smtClean="0"/>
              <a:t>Creativity</a:t>
            </a:r>
            <a:r>
              <a:rPr lang="en-US" sz="2800" dirty="0" smtClean="0"/>
              <a:t>—exploring </a:t>
            </a:r>
            <a:r>
              <a:rPr lang="en-US" sz="2800" dirty="0"/>
              <a:t>and extending ideas leading to an original or interpretive product or </a:t>
            </a:r>
            <a:r>
              <a:rPr lang="en-US" sz="2800" dirty="0" smtClean="0"/>
              <a:t>performance. </a:t>
            </a:r>
          </a:p>
          <a:p>
            <a:endParaRPr lang="en-US" sz="2800" dirty="0"/>
          </a:p>
          <a:p>
            <a:r>
              <a:rPr lang="en-US" sz="2800" b="1" dirty="0"/>
              <a:t>Activity</a:t>
            </a:r>
            <a:r>
              <a:rPr lang="en-US" sz="2800" dirty="0"/>
              <a:t>—physical exertion contributing to a healthy </a:t>
            </a:r>
            <a:r>
              <a:rPr lang="en-US" sz="2800" dirty="0" smtClean="0"/>
              <a:t>lifestyle. </a:t>
            </a:r>
          </a:p>
          <a:p>
            <a:endParaRPr lang="en-US" sz="2800" dirty="0"/>
          </a:p>
          <a:p>
            <a:r>
              <a:rPr lang="en-US" sz="2800" b="1" dirty="0"/>
              <a:t>Service</a:t>
            </a:r>
            <a:r>
              <a:rPr lang="en-US" sz="2800" dirty="0"/>
              <a:t>—collaborative and reciprocal engagement with the community in response to an authentic </a:t>
            </a:r>
            <a:r>
              <a:rPr lang="en-US" sz="2800" dirty="0" smtClean="0"/>
              <a:t>need.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319">
            <a:off x="8261468" y="311911"/>
            <a:ext cx="3710263" cy="277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7973"/>
            <a:ext cx="9483725" cy="143905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creativity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5" y="1100202"/>
            <a:ext cx="4782575" cy="5010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Creativity—exploring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extending ideas leading to an original or interpretive product or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100201"/>
            <a:ext cx="3275179" cy="487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21" y="3674630"/>
            <a:ext cx="5020879" cy="314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369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4900"/>
            <a:ext cx="6273800" cy="56007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Creativity in CAS provides students with the opportunity to explore their own sense of original thinking and expression. </a:t>
            </a:r>
          </a:p>
          <a:p>
            <a:r>
              <a:rPr lang="en-US" sz="2800" dirty="0"/>
              <a:t>Creativity will come from the student’s talents, interests, passions, emotional responses, and imagination; the form of expression is limitless. </a:t>
            </a:r>
          </a:p>
          <a:p>
            <a:r>
              <a:rPr lang="en-US" sz="2800" dirty="0"/>
              <a:t>This may include visual and performing arts, digital design, writing, film, culinary arts, crafts and composition. </a:t>
            </a:r>
          </a:p>
          <a:p>
            <a:r>
              <a:rPr lang="en-US" sz="2800" dirty="0"/>
              <a:t>Students are encouraged to move beyond the familiar, broadening their scope from conventional to unconventional thinking.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1" y="148431"/>
            <a:ext cx="3944946" cy="2615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70" y="3434431"/>
            <a:ext cx="4364808" cy="2904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413" y="1823475"/>
            <a:ext cx="3874586" cy="21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19" y="981717"/>
            <a:ext cx="6853251" cy="364913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hysical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exertion contributing to a healthy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6" y="-100212"/>
            <a:ext cx="5523282" cy="473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71" y="3572656"/>
            <a:ext cx="5515273" cy="316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30" y="3289006"/>
            <a:ext cx="5500167" cy="342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64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7900"/>
            <a:ext cx="7086599" cy="58800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Activity promotes lifelong healthy habits related to physical well-being.</a:t>
            </a:r>
          </a:p>
          <a:p>
            <a:r>
              <a:rPr lang="en-US" sz="2800" dirty="0"/>
              <a:t>May include individual and team sports, aerobic exercise, dance, outdoor recreation, fitness training, and any other form of physical exertion that purposefully contributes to a healthy lifestyle. </a:t>
            </a:r>
          </a:p>
          <a:p>
            <a:r>
              <a:rPr lang="en-US" sz="2800" dirty="0" smtClean="0"/>
              <a:t>Must participate </a:t>
            </a:r>
            <a:r>
              <a:rPr lang="en-US" sz="2800" dirty="0"/>
              <a:t>at an appropriate level and on a </a:t>
            </a:r>
            <a:r>
              <a:rPr lang="en-US" sz="2800" b="1" dirty="0"/>
              <a:t>regular basis </a:t>
            </a:r>
            <a:r>
              <a:rPr lang="en-US" sz="2800" dirty="0"/>
              <a:t>to provide a </a:t>
            </a:r>
            <a:r>
              <a:rPr lang="en-US" sz="2800" b="1" dirty="0"/>
              <a:t>genuine challenge and benefit</a:t>
            </a:r>
            <a:r>
              <a:rPr lang="en-US" sz="2800" dirty="0" smtClean="0"/>
              <a:t>. Set goals!!!</a:t>
            </a:r>
            <a:endParaRPr lang="en-US" sz="2800" dirty="0"/>
          </a:p>
          <a:p>
            <a:r>
              <a:rPr lang="en-US" sz="2800" dirty="0"/>
              <a:t>As with all CAS experiences, students reflect purposefully on their engagement and look for moments of personal significance or inspiration as a call for reflection.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-8202"/>
            <a:ext cx="4401410" cy="292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082" y="4648200"/>
            <a:ext cx="3932918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696" y="2227763"/>
            <a:ext cx="3897313" cy="24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609600"/>
            <a:ext cx="10410827" cy="1456267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1051"/>
            <a:ext cx="3581399" cy="3649133"/>
          </a:xfrm>
        </p:spPr>
        <p:txBody>
          <a:bodyPr/>
          <a:lstStyle/>
          <a:p>
            <a:r>
              <a:rPr lang="en-US" sz="2800" dirty="0"/>
              <a:t>Collaborative and reciprocal engagement with the community in response to an authentic need.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0"/>
            <a:ext cx="5090601" cy="3462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35" y="4102369"/>
            <a:ext cx="5188146" cy="275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017" y="1125039"/>
            <a:ext cx="580999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03300"/>
            <a:ext cx="6870700" cy="59562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Aim </a:t>
            </a:r>
            <a:r>
              <a:rPr lang="en-US" sz="2800" dirty="0"/>
              <a:t>is </a:t>
            </a:r>
            <a:r>
              <a:rPr lang="en-US" sz="2800" dirty="0" smtClean="0"/>
              <a:t>to </a:t>
            </a:r>
            <a:r>
              <a:rPr lang="en-US" sz="2800" dirty="0"/>
              <a:t>understand </a:t>
            </a:r>
            <a:r>
              <a:rPr lang="en-US" sz="2800" dirty="0" smtClean="0"/>
              <a:t>your </a:t>
            </a:r>
            <a:r>
              <a:rPr lang="en-US" sz="2800" dirty="0"/>
              <a:t>capacity to make a meaningful contribution to </a:t>
            </a:r>
            <a:r>
              <a:rPr lang="en-US" sz="2800" dirty="0" smtClean="0"/>
              <a:t>your community </a:t>
            </a:r>
            <a:r>
              <a:rPr lang="en-US" sz="2800" dirty="0"/>
              <a:t>and society. </a:t>
            </a:r>
          </a:p>
          <a:p>
            <a:r>
              <a:rPr lang="en-US" sz="2800" dirty="0"/>
              <a:t>Through service, </a:t>
            </a:r>
            <a:r>
              <a:rPr lang="en-US" sz="2800" dirty="0" smtClean="0"/>
              <a:t>you will </a:t>
            </a:r>
            <a:r>
              <a:rPr lang="en-US" sz="2800" dirty="0"/>
              <a:t>develop and apply personal and social skills in real-life situations involving decision-making, problem-solving, initiative, responsibility, and accountability. </a:t>
            </a:r>
          </a:p>
          <a:p>
            <a:r>
              <a:rPr lang="en-US" sz="2800" dirty="0"/>
              <a:t>The most transforming elements of CAS are achieved by promoting students’ self-awareness, offering diverse occasions for interactions and experiences and opportunities for international-mindedness.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2" y="61278"/>
            <a:ext cx="4192588" cy="2789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12" y="2967818"/>
            <a:ext cx="5198581" cy="177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271" y="4850373"/>
            <a:ext cx="2887910" cy="2236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112" y="4850372"/>
            <a:ext cx="2680286" cy="20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1012</TotalTime>
  <Words>649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CAS  </vt:lpstr>
      <vt:lpstr>PowerPoint Presentation</vt:lpstr>
      <vt:lpstr>creativity, activity, service</vt:lpstr>
      <vt:lpstr>creativity</vt:lpstr>
      <vt:lpstr>creativity</vt:lpstr>
      <vt:lpstr>activity</vt:lpstr>
      <vt:lpstr>Activity</vt:lpstr>
      <vt:lpstr>service</vt:lpstr>
      <vt:lpstr>Service</vt:lpstr>
      <vt:lpstr>Managebac</vt:lpstr>
      <vt:lpstr>Learning outcomes</vt:lpstr>
      <vt:lpstr>Cas project</vt:lpstr>
      <vt:lpstr>CAS project examples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 information</dc:title>
  <dc:creator>Sarah Noe</dc:creator>
  <cp:lastModifiedBy>Sarah Noe</cp:lastModifiedBy>
  <cp:revision>60</cp:revision>
  <dcterms:created xsi:type="dcterms:W3CDTF">2016-01-27T16:05:37Z</dcterms:created>
  <dcterms:modified xsi:type="dcterms:W3CDTF">2019-08-22T17:12:14Z</dcterms:modified>
</cp:coreProperties>
</file>